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75" d="100"/>
          <a:sy n="75" d="100"/>
        </p:scale>
        <p:origin x="48" y="2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chemeClr val="bg2">
                <a:tint val="97000"/>
                <a:hueMod val="92000"/>
                <a:satMod val="169000"/>
                <a:lumMod val="0"/>
                <a:lumOff val="100000"/>
              </a:schemeClr>
            </a:gs>
            <a:gs pos="54000">
              <a:schemeClr val="bg2">
                <a:shade val="96000"/>
                <a:satMod val="120000"/>
                <a:lumMod val="94000"/>
                <a:lumOff val="6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C77A6-E71E-6BBB-10F3-64EB7350B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800"/>
            <a:ext cx="8001000" cy="1169634"/>
          </a:xfrm>
        </p:spPr>
        <p:txBody>
          <a:bodyPr>
            <a:normAutofit/>
          </a:bodyPr>
          <a:lstStyle/>
          <a:p>
            <a:r>
              <a:rPr lang="ru-RU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 по курсу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cience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D52D28-1E7A-5D88-E87A-6FBDC8F13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5257" y="2520354"/>
            <a:ext cx="6400800" cy="194733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ПРОГНОЗИРОВАНИЕ КОНЕЧНЫХ СВОЙСТВ НОВЫХ МАТЕРИАЛОВ 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(КОМПОЗИЦИОННЫХ МАТЕРИАЛОВ)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1FB6D6F9-C6A1-E22A-EF89-EECA3074C24B}"/>
              </a:ext>
            </a:extLst>
          </p:cNvPr>
          <p:cNvSpPr txBox="1">
            <a:spLocks/>
          </p:cNvSpPr>
          <p:nvPr/>
        </p:nvSpPr>
        <p:spPr>
          <a:xfrm>
            <a:off x="5160038" y="5132608"/>
            <a:ext cx="6400800" cy="1947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Орлянский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А.Л.</a:t>
            </a:r>
          </a:p>
        </p:txBody>
      </p:sp>
    </p:spTree>
    <p:extLst>
      <p:ext uri="{BB962C8B-B14F-4D97-AF65-F5344CB8AC3E}">
        <p14:creationId xmlns:p14="http://schemas.microsoft.com/office/powerpoint/2010/main" val="141329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17D696-80F8-C6CF-7B1C-9B00F123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83" y="313875"/>
            <a:ext cx="10344837" cy="523407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Предобработка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2EF2E7-073E-111A-C482-912A136E8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82" y="1579544"/>
            <a:ext cx="5056741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6308A0-89D1-A2A6-9A74-B7BC886BE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721350" cy="3009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24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17D696-80F8-C6CF-7B1C-9B00F123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882" y="192989"/>
            <a:ext cx="10344837" cy="523407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обучение моделей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6580690-BAD1-5D2A-A051-B5C4BC5961EB}"/>
              </a:ext>
            </a:extLst>
          </p:cNvPr>
          <p:cNvSpPr txBox="1">
            <a:spLocks/>
          </p:cNvSpPr>
          <p:nvPr/>
        </p:nvSpPr>
        <p:spPr>
          <a:xfrm>
            <a:off x="837281" y="680803"/>
            <a:ext cx="10344837" cy="78393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6D1B9-11A0-4B20-A86D-39B6E9EBC76E}"/>
              </a:ext>
            </a:extLst>
          </p:cNvPr>
          <p:cNvSpPr txBox="1"/>
          <p:nvPr/>
        </p:nvSpPr>
        <p:spPr>
          <a:xfrm>
            <a:off x="519066" y="680803"/>
            <a:ext cx="10981266" cy="873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  <a:tabLst>
                <a:tab pos="205740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получения прогнозов требуемых характеристик были использованы линейная регрессия, метод к-ближайших соседей и случайный лес. </a:t>
            </a:r>
            <a:endParaRPr lang="ru-RU" sz="14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19C73-F63F-D9D3-8598-139F9AB398FC}"/>
              </a:ext>
            </a:extLst>
          </p:cNvPr>
          <p:cNvSpPr txBox="1"/>
          <p:nvPr/>
        </p:nvSpPr>
        <p:spPr>
          <a:xfrm>
            <a:off x="1295400" y="6000366"/>
            <a:ext cx="8932333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800"/>
              </a:spcAft>
              <a:tabLst>
                <a:tab pos="205740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Оценка модели линейной регрессии для прогноза модуля упругости</a:t>
            </a:r>
            <a:endParaRPr lang="ru-RU" sz="16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91BF11-70C1-CF16-DA5E-C4D522B3B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698" y="1806120"/>
            <a:ext cx="9305502" cy="41942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5947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6580690-BAD1-5D2A-A051-B5C4BC5961EB}"/>
              </a:ext>
            </a:extLst>
          </p:cNvPr>
          <p:cNvSpPr txBox="1">
            <a:spLocks/>
          </p:cNvSpPr>
          <p:nvPr/>
        </p:nvSpPr>
        <p:spPr>
          <a:xfrm>
            <a:off x="837281" y="680803"/>
            <a:ext cx="10344837" cy="78393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19C73-F63F-D9D3-8598-139F9AB398FC}"/>
              </a:ext>
            </a:extLst>
          </p:cNvPr>
          <p:cNvSpPr txBox="1"/>
          <p:nvPr/>
        </p:nvSpPr>
        <p:spPr>
          <a:xfrm>
            <a:off x="1295400" y="6000366"/>
            <a:ext cx="8932333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800"/>
              </a:spcAft>
              <a:tabLst>
                <a:tab pos="205740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Оценка модели к-ближайших соседей для прогноза модуля упругости</a:t>
            </a:r>
            <a:endParaRPr lang="ru-RU" sz="16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6B4333A-6E7C-FDE9-3B24-32EEB0E16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99880"/>
            <a:ext cx="9770533" cy="5272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360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6580690-BAD1-5D2A-A051-B5C4BC5961EB}"/>
              </a:ext>
            </a:extLst>
          </p:cNvPr>
          <p:cNvSpPr txBox="1">
            <a:spLocks/>
          </p:cNvSpPr>
          <p:nvPr/>
        </p:nvSpPr>
        <p:spPr>
          <a:xfrm>
            <a:off x="837281" y="680803"/>
            <a:ext cx="10344837" cy="78393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19C73-F63F-D9D3-8598-139F9AB398FC}"/>
              </a:ext>
            </a:extLst>
          </p:cNvPr>
          <p:cNvSpPr txBox="1"/>
          <p:nvPr/>
        </p:nvSpPr>
        <p:spPr>
          <a:xfrm>
            <a:off x="1295400" y="6000366"/>
            <a:ext cx="8932333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800"/>
              </a:spcAft>
              <a:tabLst>
                <a:tab pos="205740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Оценка модели случайный лес для прогноза модуля упругости</a:t>
            </a:r>
            <a:endParaRPr lang="ru-RU" sz="16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EF232F-1DB1-46E3-8C6E-137BDA97A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48266"/>
            <a:ext cx="10253133" cy="4800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3171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6580690-BAD1-5D2A-A051-B5C4BC5961EB}"/>
              </a:ext>
            </a:extLst>
          </p:cNvPr>
          <p:cNvSpPr txBox="1">
            <a:spLocks/>
          </p:cNvSpPr>
          <p:nvPr/>
        </p:nvSpPr>
        <p:spPr>
          <a:xfrm>
            <a:off x="837281" y="680803"/>
            <a:ext cx="10344837" cy="78393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19C73-F63F-D9D3-8598-139F9AB398FC}"/>
              </a:ext>
            </a:extLst>
          </p:cNvPr>
          <p:cNvSpPr txBox="1"/>
          <p:nvPr/>
        </p:nvSpPr>
        <p:spPr>
          <a:xfrm>
            <a:off x="1295400" y="6000366"/>
            <a:ext cx="8932333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800"/>
              </a:spcAft>
              <a:tabLst>
                <a:tab pos="205740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Оценка модели линейной регрессии для прогноза прочности при растяжении</a:t>
            </a:r>
            <a:endParaRPr lang="ru-RU" sz="16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15109F-9C8D-AA4A-CCE6-4BC1290DF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81" y="399880"/>
            <a:ext cx="10186319" cy="5583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354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6580690-BAD1-5D2A-A051-B5C4BC5961EB}"/>
              </a:ext>
            </a:extLst>
          </p:cNvPr>
          <p:cNvSpPr txBox="1">
            <a:spLocks/>
          </p:cNvSpPr>
          <p:nvPr/>
        </p:nvSpPr>
        <p:spPr>
          <a:xfrm>
            <a:off x="837281" y="680803"/>
            <a:ext cx="10344837" cy="78393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19C73-F63F-D9D3-8598-139F9AB398FC}"/>
              </a:ext>
            </a:extLst>
          </p:cNvPr>
          <p:cNvSpPr txBox="1"/>
          <p:nvPr/>
        </p:nvSpPr>
        <p:spPr>
          <a:xfrm>
            <a:off x="1295400" y="6000366"/>
            <a:ext cx="8932333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800"/>
              </a:spcAft>
              <a:tabLst>
                <a:tab pos="205740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Оценка модели к-ближайших соседей для прогноза прочности при растяжении</a:t>
            </a:r>
            <a:endParaRPr lang="ru-RU" sz="16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74AA3A-09A8-7F33-93CD-4A250391E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82" y="795459"/>
            <a:ext cx="10039118" cy="4711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715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6580690-BAD1-5D2A-A051-B5C4BC5961EB}"/>
              </a:ext>
            </a:extLst>
          </p:cNvPr>
          <p:cNvSpPr txBox="1">
            <a:spLocks/>
          </p:cNvSpPr>
          <p:nvPr/>
        </p:nvSpPr>
        <p:spPr>
          <a:xfrm>
            <a:off x="837281" y="680803"/>
            <a:ext cx="10344837" cy="78393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19C73-F63F-D9D3-8598-139F9AB398FC}"/>
              </a:ext>
            </a:extLst>
          </p:cNvPr>
          <p:cNvSpPr txBox="1"/>
          <p:nvPr/>
        </p:nvSpPr>
        <p:spPr>
          <a:xfrm>
            <a:off x="1295400" y="6000366"/>
            <a:ext cx="8932333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800"/>
              </a:spcAft>
              <a:tabLst>
                <a:tab pos="205740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Оценка модели случайный лес для прогноза прочности при растяжении</a:t>
            </a:r>
            <a:endParaRPr lang="ru-RU" sz="16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8D096E-8A31-4FA8-E62B-EEFDD1806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32" y="680803"/>
            <a:ext cx="10866968" cy="4892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826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925304-C700-8D34-8CEB-054B3F26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570" y="365218"/>
            <a:ext cx="8534400" cy="646836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Работы: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265A4A-5A45-E358-9EAC-0E7D8EFC7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390" y="1875407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Задача, исследуемая в данной работе, направлена на поиск способов прогнозирования свойств композиционного материала путем оценки свойств входящих в него компонентов, а также их структуры, соотношения и применяемых при их совмещении технологических процессов.</a:t>
            </a:r>
          </a:p>
        </p:txBody>
      </p:sp>
    </p:spTree>
    <p:extLst>
      <p:ext uri="{BB962C8B-B14F-4D97-AF65-F5344CB8AC3E}">
        <p14:creationId xmlns:p14="http://schemas.microsoft.com/office/powerpoint/2010/main" val="12314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62C327-3BAA-C459-81C2-29E5F5C0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597" y="456581"/>
            <a:ext cx="8534401" cy="602786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данные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E300CA-1865-1B44-7FD9-85929B0CB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237785"/>
            <a:ext cx="8534400" cy="1404831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качестве исходных данных для решения задачи представлено два массива данных, содержащие информацию о следующих характеристиках материалов, применяемых при изготовлении композитного материала, а также их структуры и взаимного соотношения: </a:t>
            </a:r>
          </a:p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B3E106C9-CBA9-9ADA-A6A9-2433FB2E5B7A}"/>
              </a:ext>
            </a:extLst>
          </p:cNvPr>
          <p:cNvSpPr txBox="1">
            <a:spLocks/>
          </p:cNvSpPr>
          <p:nvPr/>
        </p:nvSpPr>
        <p:spPr>
          <a:xfrm>
            <a:off x="684213" y="2606337"/>
            <a:ext cx="8534400" cy="1404831"/>
          </a:xfrm>
          <a:prstGeom prst="rect">
            <a:avLst/>
          </a:prstGeom>
        </p:spPr>
        <p:txBody>
          <a:bodyPr vert="horz" lIns="91440" tIns="45720" rIns="91440" bIns="45720" numCol="2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indent="450215" algn="just">
              <a:lnSpc>
                <a:spcPct val="150000"/>
              </a:lnSpc>
              <a:spcAft>
                <a:spcPts val="800"/>
              </a:spcAft>
              <a:tabLst>
                <a:tab pos="2057400" algn="l"/>
              </a:tabLst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соотношение матрица-наполнитель</a:t>
            </a:r>
          </a:p>
          <a:p>
            <a:pPr indent="450215" algn="just">
              <a:lnSpc>
                <a:spcPct val="150000"/>
              </a:lnSpc>
              <a:spcAft>
                <a:spcPts val="800"/>
              </a:spcAft>
              <a:tabLst>
                <a:tab pos="2057400" algn="l"/>
              </a:tabLst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плотность</a:t>
            </a:r>
          </a:p>
          <a:p>
            <a:pPr indent="450215" algn="just">
              <a:lnSpc>
                <a:spcPct val="150000"/>
              </a:lnSpc>
              <a:spcAft>
                <a:spcPts val="800"/>
              </a:spcAft>
              <a:tabLst>
                <a:tab pos="2057400" algn="l"/>
              </a:tabLst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модуль упругости</a:t>
            </a:r>
          </a:p>
          <a:p>
            <a:pPr indent="450215" algn="just">
              <a:lnSpc>
                <a:spcPct val="150000"/>
              </a:lnSpc>
              <a:spcAft>
                <a:spcPts val="800"/>
              </a:spcAft>
              <a:tabLst>
                <a:tab pos="2057400" algn="l"/>
              </a:tabLst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количество отвердителя</a:t>
            </a:r>
          </a:p>
          <a:p>
            <a:pPr indent="450215" algn="just">
              <a:lnSpc>
                <a:spcPct val="150000"/>
              </a:lnSpc>
              <a:spcAft>
                <a:spcPts val="800"/>
              </a:spcAft>
              <a:tabLst>
                <a:tab pos="2057400" algn="l"/>
              </a:tabLst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содержание эпоксидных групп</a:t>
            </a:r>
          </a:p>
          <a:p>
            <a:pPr indent="450215" algn="just">
              <a:lnSpc>
                <a:spcPct val="150000"/>
              </a:lnSpc>
              <a:spcAft>
                <a:spcPts val="800"/>
              </a:spcAft>
              <a:tabLst>
                <a:tab pos="2057400" algn="l"/>
              </a:tabLst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температура вспышки</a:t>
            </a:r>
          </a:p>
          <a:p>
            <a:pPr indent="450215" algn="just">
              <a:lnSpc>
                <a:spcPct val="150000"/>
              </a:lnSpc>
              <a:spcAft>
                <a:spcPts val="800"/>
              </a:spcAft>
              <a:tabLst>
                <a:tab pos="2057400" algn="l"/>
              </a:tabLst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поверхностная плотность</a:t>
            </a:r>
          </a:p>
          <a:p>
            <a:pPr indent="450215" algn="just">
              <a:lnSpc>
                <a:spcPct val="150000"/>
              </a:lnSpc>
              <a:spcAft>
                <a:spcPts val="800"/>
              </a:spcAft>
              <a:tabLst>
                <a:tab pos="2057400" algn="l"/>
              </a:tabLst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модуль упругости при растяжении</a:t>
            </a:r>
          </a:p>
          <a:p>
            <a:pPr indent="450215" algn="just">
              <a:lnSpc>
                <a:spcPct val="150000"/>
              </a:lnSpc>
              <a:spcAft>
                <a:spcPts val="800"/>
              </a:spcAft>
              <a:tabLst>
                <a:tab pos="2057400" algn="l"/>
              </a:tabLst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прочность при растяжении</a:t>
            </a:r>
          </a:p>
          <a:p>
            <a:pPr indent="450215" algn="just">
              <a:lnSpc>
                <a:spcPct val="150000"/>
              </a:lnSpc>
              <a:spcAft>
                <a:spcPts val="800"/>
              </a:spcAft>
              <a:tabLst>
                <a:tab pos="2057400" algn="l"/>
              </a:tabLst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потребление смолы </a:t>
            </a:r>
          </a:p>
          <a:p>
            <a:pPr indent="450215" algn="just">
              <a:lnSpc>
                <a:spcPct val="150000"/>
              </a:lnSpc>
              <a:spcAft>
                <a:spcPts val="800"/>
              </a:spcAft>
              <a:tabLst>
                <a:tab pos="2057400" algn="l"/>
              </a:tabLst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угол нашивки</a:t>
            </a:r>
          </a:p>
          <a:p>
            <a:pPr indent="450215" algn="just">
              <a:lnSpc>
                <a:spcPct val="150000"/>
              </a:lnSpc>
              <a:spcAft>
                <a:spcPts val="800"/>
              </a:spcAft>
              <a:tabLst>
                <a:tab pos="2057400" algn="l"/>
              </a:tabLst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шаг нашивки</a:t>
            </a:r>
          </a:p>
          <a:p>
            <a:pPr indent="450215" algn="just">
              <a:lnSpc>
                <a:spcPct val="150000"/>
              </a:lnSpc>
              <a:spcAft>
                <a:spcPts val="800"/>
              </a:spcAft>
              <a:tabLst>
                <a:tab pos="2057400" algn="l"/>
              </a:tabLst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плотность нашивки</a:t>
            </a:r>
          </a:p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229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E8AA7D2-F820-BF53-713D-C90A6F6E4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832" y="738533"/>
            <a:ext cx="8535990" cy="860400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На основании имеющихся исходных данных необходимо научиться прогнозировать следующие конечные свойства композиционного материала в зависимости от имеющихся характеристик: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29847496-3627-EA7F-4424-D5FD7C0B8AE7}"/>
              </a:ext>
            </a:extLst>
          </p:cNvPr>
          <p:cNvSpPr txBox="1">
            <a:spLocks/>
          </p:cNvSpPr>
          <p:nvPr/>
        </p:nvSpPr>
        <p:spPr>
          <a:xfrm>
            <a:off x="1072832" y="1822141"/>
            <a:ext cx="8535990" cy="108085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700" dirty="0">
                <a:solidFill>
                  <a:schemeClr val="tx1"/>
                </a:solidFill>
              </a:rPr>
              <a:t>- модуль упругости при растяжении</a:t>
            </a:r>
          </a:p>
          <a:p>
            <a:r>
              <a:rPr lang="ru-RU" sz="1700" dirty="0">
                <a:solidFill>
                  <a:schemeClr val="tx1"/>
                </a:solidFill>
              </a:rPr>
              <a:t>- модуль прочности при растяжении</a:t>
            </a:r>
          </a:p>
          <a:p>
            <a:r>
              <a:rPr lang="ru-RU" sz="1700" dirty="0">
                <a:solidFill>
                  <a:schemeClr val="tx1"/>
                </a:solidFill>
              </a:rPr>
              <a:t>- соотношение матрица-наполнитель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C3F60EA0-F1B7-CB98-E0E1-E0B46A7321DF}"/>
              </a:ext>
            </a:extLst>
          </p:cNvPr>
          <p:cNvSpPr txBox="1">
            <a:spLocks/>
          </p:cNvSpPr>
          <p:nvPr/>
        </p:nvSpPr>
        <p:spPr>
          <a:xfrm>
            <a:off x="1072832" y="3305659"/>
            <a:ext cx="8535990" cy="13462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700" dirty="0">
                <a:solidFill>
                  <a:schemeClr val="tx1"/>
                </a:solidFill>
              </a:rPr>
              <a:t>Первый </a:t>
            </a:r>
            <a:r>
              <a:rPr lang="ru-RU" sz="1700" dirty="0" err="1">
                <a:solidFill>
                  <a:schemeClr val="tx1"/>
                </a:solidFill>
              </a:rPr>
              <a:t>датасет</a:t>
            </a:r>
            <a:r>
              <a:rPr lang="ru-RU" sz="1700" dirty="0">
                <a:solidFill>
                  <a:schemeClr val="tx1"/>
                </a:solidFill>
              </a:rPr>
              <a:t> имеет 1023 записи, второй – 1040, данные не имеют пропусков.  По условиям задачи </a:t>
            </a:r>
            <a:r>
              <a:rPr lang="ru-RU" sz="1700" dirty="0" err="1">
                <a:solidFill>
                  <a:schemeClr val="tx1"/>
                </a:solidFill>
              </a:rPr>
              <a:t>датасеты</a:t>
            </a:r>
            <a:r>
              <a:rPr lang="ru-RU" sz="1700" dirty="0">
                <a:solidFill>
                  <a:schemeClr val="tx1"/>
                </a:solidFill>
              </a:rPr>
              <a:t> объединяются в один </a:t>
            </a:r>
            <a:r>
              <a:rPr lang="ru-RU" sz="1700" dirty="0" err="1">
                <a:solidFill>
                  <a:schemeClr val="tx1"/>
                </a:solidFill>
              </a:rPr>
              <a:t>датасет</a:t>
            </a:r>
            <a:r>
              <a:rPr lang="ru-RU" sz="1700" dirty="0">
                <a:solidFill>
                  <a:schemeClr val="tx1"/>
                </a:solidFill>
              </a:rPr>
              <a:t> по индексу с типом объединения </a:t>
            </a:r>
            <a:r>
              <a:rPr lang="en-US" sz="1700" dirty="0">
                <a:solidFill>
                  <a:schemeClr val="tx1"/>
                </a:solidFill>
              </a:rPr>
              <a:t>INNER</a:t>
            </a:r>
            <a:r>
              <a:rPr lang="ru-RU" sz="1700" dirty="0">
                <a:solidFill>
                  <a:schemeClr val="tx1"/>
                </a:solidFill>
              </a:rPr>
              <a:t>.</a:t>
            </a:r>
          </a:p>
          <a:p>
            <a:r>
              <a:rPr lang="ru-RU" sz="1700" dirty="0">
                <a:solidFill>
                  <a:schemeClr val="tx1"/>
                </a:solidFill>
              </a:rPr>
              <a:t>В связи с незначительностью потери данных при их объединении </a:t>
            </a:r>
            <a:r>
              <a:rPr lang="ru-RU" sz="1700" dirty="0" err="1">
                <a:solidFill>
                  <a:schemeClr val="tx1"/>
                </a:solidFill>
              </a:rPr>
              <a:t>датасеты</a:t>
            </a:r>
            <a:r>
              <a:rPr lang="ru-RU" sz="1700" dirty="0">
                <a:solidFill>
                  <a:schemeClr val="tx1"/>
                </a:solidFill>
              </a:rPr>
              <a:t> объединены в один с количеством записей 1023.</a:t>
            </a:r>
          </a:p>
        </p:txBody>
      </p:sp>
    </p:spTree>
    <p:extLst>
      <p:ext uri="{BB962C8B-B14F-4D97-AF65-F5344CB8AC3E}">
        <p14:creationId xmlns:p14="http://schemas.microsoft.com/office/powerpoint/2010/main" val="42960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17D696-80F8-C6CF-7B1C-9B00F123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138" y="328720"/>
            <a:ext cx="8534401" cy="709967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15F4F4-F864-FB03-C0BB-884C896EB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138" y="1290961"/>
            <a:ext cx="8534400" cy="502994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В процессе разведочного анализа данных было выявлено, что данные в объединенном </a:t>
            </a:r>
            <a:r>
              <a:rPr lang="ru-RU" dirty="0" err="1">
                <a:solidFill>
                  <a:schemeClr val="tx1"/>
                </a:solidFill>
              </a:rPr>
              <a:t>датасете</a:t>
            </a:r>
            <a:r>
              <a:rPr lang="ru-RU" dirty="0">
                <a:solidFill>
                  <a:schemeClr val="tx1"/>
                </a:solidFill>
              </a:rPr>
              <a:t> не имеют пропусков, но имеют большой разброс значений характеристик.</a:t>
            </a:r>
          </a:p>
          <a:p>
            <a:r>
              <a:rPr lang="ru-RU" dirty="0">
                <a:solidFill>
                  <a:schemeClr val="tx1"/>
                </a:solidFill>
              </a:rPr>
              <a:t>Также получены средние и медианные значения для характеристик материалов, имеющихся с </a:t>
            </a:r>
            <a:r>
              <a:rPr lang="ru-RU" dirty="0" err="1">
                <a:solidFill>
                  <a:schemeClr val="tx1"/>
                </a:solidFill>
              </a:rPr>
              <a:t>датасете</a:t>
            </a:r>
            <a:r>
              <a:rPr lang="ru-RU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EC5E7A-47D1-F01F-9C39-F380EA6F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948" y="3358903"/>
            <a:ext cx="9284378" cy="32142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924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17D696-80F8-C6CF-7B1C-9B00F123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325" y="137604"/>
            <a:ext cx="8534401" cy="501588"/>
          </a:xfrm>
        </p:spPr>
        <p:txBody>
          <a:bodyPr>
            <a:normAutofit fontScale="90000"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Распределение характеристик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130AA2-80F9-98D8-EA4A-AFFF64C6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137" y="932155"/>
            <a:ext cx="9651726" cy="525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9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17D696-80F8-C6CF-7B1C-9B00F123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325" y="137604"/>
            <a:ext cx="8534401" cy="501588"/>
          </a:xfrm>
        </p:spPr>
        <p:txBody>
          <a:bodyPr>
            <a:normAutofit fontScale="90000"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Нахождение выбросов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5C27DAD-9FB8-59ED-3982-B665A1F1BD4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40089" y="1870992"/>
            <a:ext cx="2772697" cy="1163087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F396FCD-7941-24B1-F012-93C1C90C9D4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89374" y="3102792"/>
            <a:ext cx="2772697" cy="1163087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1AECA8F1-CA1F-76EF-0B35-74646A86428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1433" y="3102792"/>
            <a:ext cx="2772697" cy="1163087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274E57B-6412-8FE3-B4EF-11C29344977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89374" y="4363272"/>
            <a:ext cx="2772697" cy="1163087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62678EA-5E09-F0B0-8D5A-FC27C4C545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581971" y="5623752"/>
            <a:ext cx="2772697" cy="1163087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24174C2-9B70-03BF-AB7A-19475884814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13505" y="4357939"/>
            <a:ext cx="2772697" cy="1163087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403B87B-0942-B022-E471-77E029BD207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383382" y="4357939"/>
            <a:ext cx="2772697" cy="1163087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17A1D3FD-9400-D716-D701-E644F882284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41433" y="1870992"/>
            <a:ext cx="2772697" cy="1163087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C84B021D-31DF-FAD7-781A-85DAF73EBAF8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383382" y="3098804"/>
            <a:ext cx="2772697" cy="1163087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5F57BF9E-1C25-714F-023A-92E4E122B54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383382" y="1870992"/>
            <a:ext cx="2772697" cy="1163087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85A2B7B3-FFE8-5666-19E5-A92FAA67B5FD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383382" y="679225"/>
            <a:ext cx="2772697" cy="1163087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73982F9-9608-5B90-6BE7-4C37EA0B089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4534083" y="679225"/>
            <a:ext cx="2772697" cy="1163087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3C039F72-3534-51E8-E766-7BD8090B20A7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441433" y="679225"/>
            <a:ext cx="2772697" cy="116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96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17D696-80F8-C6CF-7B1C-9B00F123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05" y="137604"/>
            <a:ext cx="11567710" cy="50158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Попарные графики рассеяния для значения характеристик в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578D79-6AB1-221D-E80C-FA628C92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763" y="870333"/>
            <a:ext cx="5508444" cy="550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61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17D696-80F8-C6CF-7B1C-9B00F123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469" y="1933354"/>
            <a:ext cx="3492346" cy="1801364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Тепловая карта для исследования зависимости между значениями характеристик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E22C3A-702D-A273-3B78-23CECA9FE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781" y="528811"/>
            <a:ext cx="6343283" cy="563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01953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196</TotalTime>
  <Words>362</Words>
  <Application>Microsoft Office PowerPoint</Application>
  <PresentationFormat>Широкоэкранный</PresentationFormat>
  <Paragraphs>45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Cambria</vt:lpstr>
      <vt:lpstr>Century Gothic</vt:lpstr>
      <vt:lpstr>Times New Roman</vt:lpstr>
      <vt:lpstr>Wingdings 3</vt:lpstr>
      <vt:lpstr>Сектор</vt:lpstr>
      <vt:lpstr>Выпускная квалификационная работа по курсу «Data science»</vt:lpstr>
      <vt:lpstr>Цели Работы:</vt:lpstr>
      <vt:lpstr>Исходные данные</vt:lpstr>
      <vt:lpstr>Презентация PowerPoint</vt:lpstr>
      <vt:lpstr>Разведочный анализ данных</vt:lpstr>
      <vt:lpstr>Распределение характеристик в датасете</vt:lpstr>
      <vt:lpstr>Нахождение выбросов в датасете</vt:lpstr>
      <vt:lpstr>Попарные графики рассеяния для значения характеристик в датасете</vt:lpstr>
      <vt:lpstr>Тепловая карта для исследования зависимости между значениями характеристик</vt:lpstr>
      <vt:lpstr>Предобработка данных</vt:lpstr>
      <vt:lpstr>Разработка и обучение моделей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по курсу «Data science»</dc:title>
  <dc:creator>Алексей R-Hipp</dc:creator>
  <cp:lastModifiedBy>Алексей R-Hipp</cp:lastModifiedBy>
  <cp:revision>2</cp:revision>
  <dcterms:created xsi:type="dcterms:W3CDTF">2022-06-18T22:10:19Z</dcterms:created>
  <dcterms:modified xsi:type="dcterms:W3CDTF">2022-06-19T01:26:27Z</dcterms:modified>
</cp:coreProperties>
</file>